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277" r:id="rId3"/>
    <p:sldId id="279" r:id="rId4"/>
    <p:sldId id="311" r:id="rId5"/>
    <p:sldId id="312" r:id="rId6"/>
    <p:sldId id="320" r:id="rId7"/>
    <p:sldId id="313" r:id="rId8"/>
    <p:sldId id="315" r:id="rId9"/>
    <p:sldId id="325" r:id="rId10"/>
    <p:sldId id="326" r:id="rId11"/>
    <p:sldId id="327" r:id="rId12"/>
    <p:sldId id="322" r:id="rId13"/>
    <p:sldId id="316" r:id="rId14"/>
  </p:sldIdLst>
  <p:sldSz cx="12192000" cy="6858000"/>
  <p:notesSz cx="6858000" cy="9144000"/>
  <p:embeddedFontLst>
    <p:embeddedFont>
      <p:font typeface="SimSun" panose="02010600030101010101" pitchFamily="2" charset="-122"/>
      <p:regular r:id="rId20"/>
    </p:embeddedFont>
    <p:embeddedFont>
      <p:font typeface="Impact" panose="020B0806030902050204" pitchFamily="34" charset="0"/>
      <p:regular r:id="rId21"/>
    </p:embeddedFont>
    <p:embeddedFont>
      <p:font typeface="Microsoft YaHei" panose="020B0503020204020204" charset="-122"/>
      <p:regular r:id="rId22"/>
    </p:embeddedFont>
    <p:embeddedFont>
      <p:font typeface="Calibri" panose="020F0502020204030204" charset="0"/>
      <p:regular r:id="rId23"/>
      <p:bold r:id="rId24"/>
      <p:italic r:id="rId25"/>
      <p:boldItalic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dd84f3-795c-4eae-b90e-474c147a621a}">
          <p14:sldIdLst>
            <p14:sldId id="277"/>
            <p14:sldId id="279"/>
            <p14:sldId id="311"/>
            <p14:sldId id="312"/>
            <p14:sldId id="320"/>
            <p14:sldId id="313"/>
            <p14:sldId id="315"/>
            <p14:sldId id="325"/>
            <p14:sldId id="326"/>
            <p14:sldId id="327"/>
            <p14:sldId id="322"/>
            <p14:sldId id="316"/>
          </p14:sldIdLst>
        </p14:section>
        <p14:section name="Untitled Section" id="{bf6e1d8f-0fde-40d5-8d95-b757563d8d2f}">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3" autoAdjust="0"/>
    <p:restoredTop sz="94660"/>
  </p:normalViewPr>
  <p:slideViewPr>
    <p:cSldViewPr snapToGrid="0">
      <p:cViewPr varScale="1">
        <p:scale>
          <a:sx n="113" d="100"/>
          <a:sy n="113" d="100"/>
        </p:scale>
        <p:origin x="588" y="102"/>
      </p:cViewPr>
      <p:guideLst>
        <p:guide orient="horz" pos="2104"/>
        <p:guide pos="3881"/>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6" d="100"/>
          <a:sy n="86" d="100"/>
        </p:scale>
        <p:origin x="293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94977-1E5E-40D2-966E-DB83D4C2293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3989A-247B-43F0-B28F-8EEE455D828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4DAC7-054C-44A9-AD8F-A5F3FA2B5A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58816-52B9-4F42-A3C3-56A182EE76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endParaRPr lang="en-US" altLang="zh-CN" dirty="0" smtClean="0"/>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lvl="0">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lvl="0">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lvl="0">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hf sldNum="0" hdr="0" ftr="0" dt="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5"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NUL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p:cNvPicPr>
            <a:picLocks noChangeAspect="1"/>
          </p:cNvPicPr>
          <p:nvPr/>
        </p:nvPicPr>
        <p:blipFill rotWithShape="1">
          <a:blip r:embed="rId1" cstate="print">
            <a:extLst>
              <a:ext uri="{28A0092B-C50C-407E-A947-70E740481C1C}">
                <a14:useLocalDpi xmlns:a14="http://schemas.microsoft.com/office/drawing/2010/main" val="0"/>
              </a:ext>
            </a:extLst>
          </a:blip>
          <a:srcRect l="29533" t="25573" r="33939" b="45076"/>
          <a:stretch>
            <a:fillRect/>
          </a:stretch>
        </p:blipFill>
        <p:spPr>
          <a:xfrm>
            <a:off x="0" y="0"/>
            <a:ext cx="12193200" cy="6858000"/>
          </a:xfrm>
          <a:prstGeom prst="rect">
            <a:avLst/>
          </a:prstGeom>
        </p:spPr>
      </p:pic>
      <p:sp>
        <p:nvSpPr>
          <p:cNvPr id="22" name="形状"/>
          <p:cNvSpPr/>
          <p:nvPr/>
        </p:nvSpPr>
        <p:spPr>
          <a:xfrm>
            <a:off x="3531256" y="676800"/>
            <a:ext cx="5129489" cy="5129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形状"/>
          <p:cNvSpPr/>
          <p:nvPr/>
        </p:nvSpPr>
        <p:spPr>
          <a:xfrm>
            <a:off x="3756000" y="901544"/>
            <a:ext cx="4680000" cy="4680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p:cNvSpPr/>
          <p:nvPr/>
        </p:nvSpPr>
        <p:spPr>
          <a:xfrm>
            <a:off x="4972084" y="2701119"/>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p:cNvGrpSpPr/>
          <p:nvPr/>
        </p:nvGrpSpPr>
        <p:grpSpPr>
          <a:xfrm>
            <a:off x="7667388" y="4208240"/>
            <a:ext cx="185992" cy="369332"/>
            <a:chOff x="7352036" y="5297226"/>
            <a:chExt cx="185992" cy="369332"/>
          </a:xfrm>
          <a:solidFill>
            <a:schemeClr val="bg1"/>
          </a:solidFill>
        </p:grpSpPr>
        <p:sp>
          <p:nvSpPr>
            <p:cNvPr id="17"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p:cNvGrpSpPr/>
          <p:nvPr/>
        </p:nvGrpSpPr>
        <p:grpSpPr>
          <a:xfrm flipH="1">
            <a:off x="4224441" y="4208240"/>
            <a:ext cx="185992" cy="369332"/>
            <a:chOff x="7352036" y="5297226"/>
            <a:chExt cx="185992" cy="369332"/>
          </a:xfrm>
          <a:solidFill>
            <a:schemeClr val="bg1"/>
          </a:solidFill>
        </p:grpSpPr>
        <p:sp>
          <p:nvSpPr>
            <p:cNvPr id="20"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
          <p:cNvSpPr/>
          <p:nvPr/>
        </p:nvSpPr>
        <p:spPr>
          <a:xfrm>
            <a:off x="4613910" y="4208145"/>
            <a:ext cx="2850515" cy="2061210"/>
          </a:xfrm>
          <a:prstGeom prst="rect">
            <a:avLst/>
          </a:prstGeom>
          <a:solidFill>
            <a:schemeClr val="bg1"/>
          </a:solidFill>
        </p:spPr>
        <p:txBody>
          <a:bodyPr wrap="square">
            <a:spAutoFit/>
          </a:bodyPr>
          <a:lstStyle/>
          <a:p>
            <a:pPr algn="ctr"/>
            <a:r>
              <a:rPr lang="en-US" altLang="zh-CN" sz="2000" b="1" u="sng" spc="200" dirty="0">
                <a:solidFill>
                  <a:schemeClr val="accent1"/>
                </a:solidFill>
              </a:rPr>
              <a:t>Team Members:-</a:t>
            </a:r>
            <a:endParaRPr lang="en-US" altLang="zh-CN" sz="2000" b="1" u="sng" spc="200" dirty="0">
              <a:solidFill>
                <a:schemeClr val="accent1"/>
              </a:solidFill>
            </a:endParaRPr>
          </a:p>
          <a:p>
            <a:pPr algn="ctr"/>
            <a:r>
              <a:rPr lang="en-US" altLang="zh-CN" b="1" spc="200" dirty="0">
                <a:solidFill>
                  <a:schemeClr val="tx1"/>
                </a:solidFill>
              </a:rPr>
              <a:t>Kunal Dhand</a:t>
            </a:r>
            <a:endParaRPr lang="en-US" altLang="zh-CN" b="1" spc="200" dirty="0">
              <a:solidFill>
                <a:schemeClr val="tx1"/>
              </a:solidFill>
            </a:endParaRPr>
          </a:p>
          <a:p>
            <a:pPr algn="ctr"/>
            <a:r>
              <a:rPr lang="en-US" altLang="zh-CN" b="1" spc="200" dirty="0">
                <a:solidFill>
                  <a:schemeClr val="tx1"/>
                </a:solidFill>
              </a:rPr>
              <a:t>Aditya Thakur</a:t>
            </a:r>
            <a:endParaRPr lang="en-US" altLang="zh-CN" b="1" spc="200" dirty="0">
              <a:solidFill>
                <a:schemeClr val="tx1"/>
              </a:solidFill>
            </a:endParaRPr>
          </a:p>
          <a:p>
            <a:pPr algn="ctr"/>
            <a:r>
              <a:rPr lang="en-US" altLang="zh-CN" b="1" spc="200" dirty="0">
                <a:solidFill>
                  <a:schemeClr val="tx1"/>
                </a:solidFill>
              </a:rPr>
              <a:t>Shashank Gulati</a:t>
            </a:r>
            <a:endParaRPr lang="en-US" altLang="zh-CN" b="1" spc="200" dirty="0">
              <a:solidFill>
                <a:schemeClr val="tx1"/>
              </a:solidFill>
            </a:endParaRPr>
          </a:p>
          <a:p>
            <a:pPr algn="ctr"/>
            <a:r>
              <a:rPr lang="en-US" altLang="zh-CN" b="1" spc="200" dirty="0">
                <a:solidFill>
                  <a:schemeClr val="tx1"/>
                </a:solidFill>
              </a:rPr>
              <a:t>Ayush Munot</a:t>
            </a:r>
            <a:endParaRPr lang="en-US" altLang="zh-CN" b="1" spc="200" dirty="0">
              <a:solidFill>
                <a:schemeClr val="tx1"/>
              </a:solidFill>
            </a:endParaRPr>
          </a:p>
          <a:p>
            <a:pPr algn="ctr"/>
            <a:r>
              <a:rPr lang="en-US" altLang="zh-CN" b="1" spc="200" dirty="0">
                <a:solidFill>
                  <a:schemeClr val="tx1"/>
                </a:solidFill>
              </a:rPr>
              <a:t>Lakshay Tyagi</a:t>
            </a:r>
            <a:endParaRPr lang="en-US" altLang="zh-CN" b="1" spc="200" dirty="0">
              <a:solidFill>
                <a:schemeClr val="tx1"/>
              </a:solidFill>
            </a:endParaRPr>
          </a:p>
          <a:p>
            <a:pPr algn="ctr"/>
            <a:r>
              <a:rPr lang="en-US" altLang="zh-CN" b="1" spc="200" dirty="0">
                <a:solidFill>
                  <a:schemeClr val="tx1"/>
                </a:solidFill>
              </a:rPr>
              <a:t>Ritesh Mohanty</a:t>
            </a:r>
            <a:r>
              <a:rPr lang="en-US" altLang="zh-CN" b="1" spc="200" dirty="0">
                <a:solidFill>
                  <a:schemeClr val="accent1"/>
                </a:solidFill>
              </a:rPr>
              <a:t> </a:t>
            </a:r>
            <a:endParaRPr lang="en-US" altLang="zh-CN" b="1" spc="200" dirty="0">
              <a:solidFill>
                <a:schemeClr val="accent1"/>
              </a:solidFill>
            </a:endParaRPr>
          </a:p>
        </p:txBody>
      </p:sp>
      <p:sp>
        <p:nvSpPr>
          <p:cNvPr id="33" name="标题"/>
          <p:cNvSpPr/>
          <p:nvPr/>
        </p:nvSpPr>
        <p:spPr>
          <a:xfrm>
            <a:off x="776288" y="1869746"/>
            <a:ext cx="10639425" cy="922020"/>
          </a:xfrm>
          <a:prstGeom prst="rect">
            <a:avLst/>
          </a:prstGeom>
          <a:noFill/>
        </p:spPr>
        <p:txBody>
          <a:bodyPr wrap="none" lIns="91440" tIns="45720" rIns="91440" bIns="45720" anchor="ctr" anchorCtr="1">
            <a:spAutoFit/>
          </a:bodyPr>
          <a:lstStyle/>
          <a:p>
            <a:pPr algn="ctr"/>
            <a:r>
              <a:rPr lang="en-US" altLang="zh-CN" sz="5400" b="1" dirty="0">
                <a:solidFill>
                  <a:schemeClr val="bg1"/>
                </a:solidFill>
                <a:latin typeface="Arial" panose="020B0604020202020204" pitchFamily="34" charset="0"/>
                <a:cs typeface="Arial" panose="020B0604020202020204" pitchFamily="34" charset="0"/>
                <a:sym typeface="+mn-ea"/>
              </a:rPr>
              <a:t>Dynamic AI Traffic Light System</a:t>
            </a:r>
            <a:endParaRPr lang="zh-CN" altLang="en-US" sz="5400" b="1" cap="none" spc="300" dirty="0" smtClean="0">
              <a:ln w="0"/>
              <a:solidFill>
                <a:schemeClr val="bg1"/>
              </a:solidFill>
              <a:latin typeface="+mj-ea"/>
              <a:ea typeface="+mj-ea"/>
            </a:endParaRPr>
          </a:p>
        </p:txBody>
      </p:sp>
      <p:sp>
        <p:nvSpPr>
          <p:cNvPr id="2" name="Text Box 1"/>
          <p:cNvSpPr txBox="1"/>
          <p:nvPr/>
        </p:nvSpPr>
        <p:spPr>
          <a:xfrm>
            <a:off x="4095750" y="2907665"/>
            <a:ext cx="4013835" cy="398780"/>
          </a:xfrm>
          <a:prstGeom prst="rect">
            <a:avLst/>
          </a:prstGeom>
          <a:noFill/>
        </p:spPr>
        <p:txBody>
          <a:bodyPr wrap="square" rtlCol="0">
            <a:spAutoFit/>
          </a:bodyPr>
          <a:p>
            <a:pPr algn="ctr"/>
            <a:r>
              <a:rPr lang="en-US" sz="2000" b="1"/>
              <a:t>By:- Analytic Avengers</a:t>
            </a:r>
            <a:endParaRPr lang="en-US" sz="2000" b="1"/>
          </a:p>
        </p:txBody>
      </p:sp>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outVertical)">
                                      <p:cBhvr>
                                        <p:cTn id="15" dur="500"/>
                                        <p:tgtEl>
                                          <p:spTgt spid="3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outVertical)">
                                      <p:cBhvr>
                                        <p:cTn id="23" dur="500"/>
                                        <p:tgtEl>
                                          <p:spTgt spid="2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2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P spid="15" grpId="0" bldLvl="0" animBg="1"/>
      <p:bldP spid="23" grpId="0" bldLvl="0" animBg="1"/>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98830" y="840740"/>
            <a:ext cx="10894060" cy="3876675"/>
          </a:xfrm>
          <a:prstGeom prst="rect">
            <a:avLst/>
          </a:prstGeom>
          <a:noFill/>
        </p:spPr>
        <p:txBody>
          <a:bodyPr wrap="square" rtlCol="0">
            <a:spAutoFit/>
          </a:bodyPr>
          <a:p>
            <a:r>
              <a:rPr lang="en-US" sz="2400" b="1" u="sng">
                <a:latin typeface="Times New Roman" panose="02020603050405020304" charset="0"/>
                <a:cs typeface="Times New Roman" panose="02020603050405020304" charset="0"/>
              </a:rPr>
              <a:t>Conclusion:-</a:t>
            </a:r>
            <a:endParaRPr lang="en-US" sz="2400" b="1" u="sng">
              <a:latin typeface="Times New Roman" panose="02020603050405020304" charset="0"/>
              <a:cs typeface="Times New Roman" panose="02020603050405020304" charset="0"/>
            </a:endParaRPr>
          </a:p>
          <a:p>
            <a:endParaRPr lang="en-US" sz="2400" b="1" u="sng">
              <a:latin typeface="Times New Roman" panose="02020603050405020304" charset="0"/>
              <a:cs typeface="Times New Roman" panose="02020603050405020304" charset="0"/>
            </a:endParaRPr>
          </a:p>
          <a:p>
            <a:r>
              <a:rPr lang="en-US" sz="2200">
                <a:latin typeface="Times New Roman" panose="02020603050405020304" charset="0"/>
                <a:cs typeface="Times New Roman" panose="02020603050405020304" charset="0"/>
              </a:rPr>
              <a:t>Our business model focuses on providing AI-powered traffic management solutions that optimize traffic flow, reduce congestion, improve air quality, and increase safety on the roads. By partnering with local governments, transportation authorities, and businesses, we aim to customize our solutions to their unique traffic management needs, while also conducting ongoing research and development to stay ahead of emerging trends in traffic management. Our revenue streams include sales of AI traffic management systems, maintenance and support services, and data analytics and insights services. Our success will be measured by reductions in travel times and congestion, increased safety on the roads, cost savings for our clients, and improved air quality.</a:t>
            </a:r>
            <a:endParaRPr lang="en-US" sz="2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49910" y="1622425"/>
            <a:ext cx="2050415" cy="2091690"/>
          </a:xfrm>
          <a:prstGeom prst="rect">
            <a:avLst/>
          </a:prstGeom>
          <a:noFill/>
        </p:spPr>
        <p:txBody>
          <a:bodyPr wrap="square" rtlCol="0">
            <a:spAutoFit/>
          </a:bodyPr>
          <a:p>
            <a:pPr algn="ctr"/>
            <a:r>
              <a:rPr lang="en-US" sz="13000">
                <a:solidFill>
                  <a:schemeClr val="bg1"/>
                </a:solidFill>
                <a:latin typeface="Impact" panose="020B0806030902050204" pitchFamily="34" charset="0"/>
                <a:cs typeface="Impact" panose="020B0806030902050204" pitchFamily="34" charset="0"/>
              </a:rPr>
              <a:t>05</a:t>
            </a:r>
            <a:endParaRPr lang="en-US" sz="130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680" y="3714115"/>
            <a:ext cx="2430145" cy="398780"/>
          </a:xfrm>
          <a:prstGeom prst="rect">
            <a:avLst/>
          </a:prstGeom>
          <a:noFill/>
        </p:spPr>
        <p:txBody>
          <a:bodyPr wrap="square" rtlCol="0">
            <a:spAutoFit/>
          </a:bodyPr>
          <a:p>
            <a:pPr algn="ctr"/>
            <a:r>
              <a:rPr lang="en-US" sz="2000" b="1">
                <a:solidFill>
                  <a:schemeClr val="bg1"/>
                </a:solidFill>
              </a:rPr>
              <a:t>REFERENCES</a:t>
            </a:r>
            <a:endParaRPr lang="en-US" sz="2000" b="1">
              <a:solidFill>
                <a:schemeClr val="bg1"/>
              </a:solidFill>
            </a:endParaRPr>
          </a:p>
        </p:txBody>
      </p:sp>
      <p:cxnSp>
        <p:nvCxnSpPr>
          <p:cNvPr id="7" name="Straight Connector 6"/>
          <p:cNvCxnSpPr/>
          <p:nvPr/>
        </p:nvCxnSpPr>
        <p:spPr>
          <a:xfrm flipV="1">
            <a:off x="3561080" y="839470"/>
            <a:ext cx="8479790" cy="45720"/>
          </a:xfrm>
          <a:prstGeom prst="line">
            <a:avLst/>
          </a:prstGeom>
        </p:spPr>
        <p:style>
          <a:lnRef idx="1">
            <a:schemeClr val="dk1"/>
          </a:lnRef>
          <a:fillRef idx="0">
            <a:schemeClr val="dk1"/>
          </a:fillRef>
          <a:effectRef idx="0">
            <a:schemeClr val="dk1"/>
          </a:effectRef>
          <a:fontRef idx="minor">
            <a:schemeClr val="tx1"/>
          </a:fontRef>
        </p:style>
      </p:cxnSp>
      <p:sp>
        <p:nvSpPr>
          <p:cNvPr id="10" name="Text Box 9"/>
          <p:cNvSpPr txBox="1"/>
          <p:nvPr/>
        </p:nvSpPr>
        <p:spPr>
          <a:xfrm>
            <a:off x="3561080" y="132715"/>
            <a:ext cx="5069840" cy="706755"/>
          </a:xfrm>
          <a:prstGeom prst="rect">
            <a:avLst/>
          </a:prstGeom>
          <a:noFill/>
        </p:spPr>
        <p:txBody>
          <a:bodyPr wrap="square" rtlCol="0">
            <a:spAutoFit/>
          </a:bodyPr>
          <a:p>
            <a:r>
              <a:rPr lang="en-US" sz="4000" b="1">
                <a:latin typeface="Times New Roman" panose="02020603050405020304" charset="0"/>
                <a:cs typeface="Times New Roman" panose="02020603050405020304" charset="0"/>
              </a:rPr>
              <a:t>References</a:t>
            </a:r>
            <a:endParaRPr lang="en-US" sz="4000" b="1">
              <a:latin typeface="Times New Roman" panose="02020603050405020304" charset="0"/>
              <a:cs typeface="Times New Roman" panose="02020603050405020304" charset="0"/>
            </a:endParaRPr>
          </a:p>
        </p:txBody>
      </p:sp>
      <p:sp>
        <p:nvSpPr>
          <p:cNvPr id="14" name="Text Box 13"/>
          <p:cNvSpPr txBox="1"/>
          <p:nvPr/>
        </p:nvSpPr>
        <p:spPr>
          <a:xfrm>
            <a:off x="3867785" y="1207770"/>
            <a:ext cx="7602855" cy="4523105"/>
          </a:xfrm>
          <a:prstGeom prst="rect">
            <a:avLst/>
          </a:prstGeom>
          <a:noFill/>
        </p:spPr>
        <p:txBody>
          <a:bodyPr wrap="square" rtlCol="0">
            <a:spAutoFit/>
          </a:bodyPr>
          <a:p>
            <a:pPr marL="342900" indent="-342900">
              <a:buFont typeface="Wingdings" panose="05000000000000000000" charset="0"/>
              <a:buChar char="v"/>
            </a:pPr>
            <a:r>
              <a:rPr lang="en-US" sz="2400" b="1"/>
              <a:t>Google</a:t>
            </a:r>
            <a:endParaRPr lang="en-US" sz="2400" b="1"/>
          </a:p>
          <a:p>
            <a:pPr indent="0">
              <a:buFont typeface="Wingdings" panose="05000000000000000000" charset="0"/>
              <a:buNone/>
            </a:pPr>
            <a:r>
              <a:rPr lang="en-US" sz="2400" b="1"/>
              <a:t>           </a:t>
            </a:r>
            <a:r>
              <a:rPr lang="en-US" sz="2400">
                <a:solidFill>
                  <a:schemeClr val="accent1"/>
                </a:solidFill>
              </a:rPr>
              <a:t>https://www.google.com/</a:t>
            </a:r>
            <a:endParaRPr lang="en-US" sz="2400">
              <a:solidFill>
                <a:schemeClr val="accent1"/>
              </a:solidFill>
            </a:endParaRPr>
          </a:p>
          <a:p>
            <a:pPr marL="285750" indent="-285750">
              <a:buFont typeface="Wingdings" panose="05000000000000000000" charset="0"/>
              <a:buChar char="v"/>
            </a:pPr>
            <a:r>
              <a:rPr lang="en-US" sz="2400" b="1"/>
              <a:t>Kaggle</a:t>
            </a:r>
            <a:endParaRPr lang="en-US" sz="2400" b="1"/>
          </a:p>
          <a:p>
            <a:pPr indent="0">
              <a:buFont typeface="Wingdings" panose="05000000000000000000" charset="0"/>
              <a:buNone/>
            </a:pPr>
            <a:r>
              <a:rPr lang="en-US" sz="2400" b="1"/>
              <a:t>          </a:t>
            </a:r>
            <a:r>
              <a:rPr lang="en-US" sz="2400">
                <a:solidFill>
                  <a:schemeClr val="accent1"/>
                </a:solidFill>
              </a:rPr>
              <a:t> https://www.kaggle.com/</a:t>
            </a:r>
            <a:endParaRPr lang="en-US" sz="2400" b="1"/>
          </a:p>
          <a:p>
            <a:pPr marL="285750" indent="-285750">
              <a:buFont typeface="Wingdings" panose="05000000000000000000" charset="0"/>
              <a:buChar char="v"/>
            </a:pPr>
            <a:r>
              <a:rPr lang="en-US" sz="2400" b="1"/>
              <a:t>Youtube</a:t>
            </a:r>
            <a:endParaRPr lang="en-US" sz="2400" b="1"/>
          </a:p>
          <a:p>
            <a:pPr indent="0">
              <a:buFont typeface="Wingdings" panose="05000000000000000000" charset="0"/>
              <a:buNone/>
            </a:pPr>
            <a:r>
              <a:rPr lang="en-US" sz="2400" b="1"/>
              <a:t>           </a:t>
            </a:r>
            <a:r>
              <a:rPr lang="en-US" sz="2400">
                <a:solidFill>
                  <a:schemeClr val="accent1"/>
                </a:solidFill>
              </a:rPr>
              <a:t>https://www.youtube.com/</a:t>
            </a:r>
            <a:endParaRPr lang="en-US" sz="2400" b="1"/>
          </a:p>
          <a:p>
            <a:pPr marL="285750" indent="-285750">
              <a:buFont typeface="Wingdings" panose="05000000000000000000" charset="0"/>
              <a:buChar char="v"/>
            </a:pPr>
            <a:r>
              <a:rPr lang="en-US" sz="2400" b="1"/>
              <a:t>OpenCV</a:t>
            </a:r>
            <a:endParaRPr lang="en-US" sz="2400" b="1"/>
          </a:p>
          <a:p>
            <a:pPr indent="0">
              <a:buFont typeface="Wingdings" panose="05000000000000000000" charset="0"/>
              <a:buNone/>
            </a:pPr>
            <a:r>
              <a:rPr lang="en-US" sz="2400" b="1"/>
              <a:t>           </a:t>
            </a:r>
            <a:r>
              <a:rPr lang="en-US" sz="2400">
                <a:solidFill>
                  <a:schemeClr val="accent1"/>
                </a:solidFill>
              </a:rPr>
              <a:t>https://opencv.org/</a:t>
            </a:r>
            <a:endParaRPr lang="en-US" sz="2400" b="1"/>
          </a:p>
          <a:p>
            <a:pPr marL="285750" indent="-285750">
              <a:buFont typeface="Wingdings" panose="05000000000000000000" charset="0"/>
              <a:buChar char="v"/>
            </a:pPr>
            <a:r>
              <a:rPr lang="en-US" sz="2400" b="1"/>
              <a:t>Python Documentation</a:t>
            </a:r>
            <a:endParaRPr lang="en-US" sz="2400" b="1"/>
          </a:p>
          <a:p>
            <a:pPr indent="0">
              <a:buFont typeface="Wingdings" panose="05000000000000000000" charset="0"/>
              <a:buNone/>
            </a:pPr>
            <a:r>
              <a:rPr lang="en-US" sz="2400" b="1"/>
              <a:t>           </a:t>
            </a:r>
            <a:r>
              <a:rPr lang="en-US" sz="2400">
                <a:solidFill>
                  <a:schemeClr val="accent1"/>
                </a:solidFill>
              </a:rPr>
              <a:t>https://docs.python.org/3/</a:t>
            </a:r>
            <a:endParaRPr lang="en-US" sz="2400">
              <a:solidFill>
                <a:schemeClr val="accent1"/>
              </a:solidFill>
            </a:endParaRPr>
          </a:p>
          <a:p>
            <a:pPr marL="285750" indent="-285750">
              <a:buFont typeface="Wingdings" panose="05000000000000000000" charset="0"/>
              <a:buChar char="v"/>
            </a:pPr>
            <a:r>
              <a:rPr lang="en-US" sz="2400" b="1">
                <a:sym typeface="+mn-ea"/>
              </a:rPr>
              <a:t>ChatGPT</a:t>
            </a:r>
            <a:endParaRPr lang="en-US" sz="2400" b="1"/>
          </a:p>
          <a:p>
            <a:pPr indent="0">
              <a:buFont typeface="Wingdings" panose="05000000000000000000" charset="0"/>
              <a:buNone/>
            </a:pPr>
            <a:r>
              <a:rPr lang="en-US" sz="2400" b="1">
                <a:sym typeface="+mn-ea"/>
              </a:rPr>
              <a:t>           </a:t>
            </a:r>
            <a:r>
              <a:rPr lang="en-US" sz="2400">
                <a:solidFill>
                  <a:schemeClr val="accent1"/>
                </a:solidFill>
                <a:sym typeface="+mn-ea"/>
              </a:rPr>
              <a:t>https://openai.com/blog/chatgpt</a:t>
            </a:r>
            <a:endParaRPr lang="en-US" sz="2400">
              <a:solidFill>
                <a:schemeClr val="accent1"/>
              </a:solidFill>
            </a:endParaRPr>
          </a:p>
        </p:txBody>
      </p:sp>
      <p:sp>
        <p:nvSpPr>
          <p:cNvPr id="15" name="Text Box 14"/>
          <p:cNvSpPr txBox="1"/>
          <p:nvPr/>
        </p:nvSpPr>
        <p:spPr>
          <a:xfrm>
            <a:off x="9655810" y="4368800"/>
            <a:ext cx="309880" cy="368300"/>
          </a:xfrm>
          <a:prstGeom prst="rect">
            <a:avLst/>
          </a:prstGeom>
          <a:noFill/>
        </p:spPr>
        <p:txBody>
          <a:bodyPr wrap="none" rtlCol="0">
            <a:spAutoFit/>
          </a:bodyPr>
          <a:p>
            <a:endParaRPr lang="en-US"/>
          </a:p>
        </p:txBody>
      </p:sp>
      <p:sp>
        <p:nvSpPr>
          <p:cNvPr id="16" name="Text Box 15"/>
          <p:cNvSpPr txBox="1"/>
          <p:nvPr/>
        </p:nvSpPr>
        <p:spPr>
          <a:xfrm>
            <a:off x="6442075" y="6163945"/>
            <a:ext cx="309880" cy="368300"/>
          </a:xfrm>
          <a:prstGeom prst="rect">
            <a:avLst/>
          </a:prstGeom>
          <a:noFill/>
        </p:spPr>
        <p:txBody>
          <a:bodyPr wrap="non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2753995" y="2644775"/>
            <a:ext cx="6684645" cy="1568450"/>
          </a:xfrm>
          <a:prstGeom prst="rect">
            <a:avLst/>
          </a:prstGeom>
          <a:noFill/>
        </p:spPr>
        <p:txBody>
          <a:bodyPr wrap="square" rtlCol="0">
            <a:spAutoFit/>
          </a:bodyPr>
          <a:p>
            <a:pPr algn="ctr"/>
            <a:r>
              <a:rPr lang="en-US" sz="9600" b="1">
                <a:solidFill>
                  <a:schemeClr val="accent1"/>
                </a:solidFill>
                <a:latin typeface="Impact" panose="020B0806030902050204" pitchFamily="34" charset="0"/>
                <a:cs typeface="Impact" panose="020B0806030902050204" pitchFamily="34" charset="0"/>
              </a:rPr>
              <a:t>Thank You</a:t>
            </a:r>
            <a:endParaRPr lang="en-US" sz="9600" b="1">
              <a:solidFill>
                <a:schemeClr val="accent1"/>
              </a:solidFill>
              <a:latin typeface="Impact" panose="020B0806030902050204" pitchFamily="34" charset="0"/>
              <a:cs typeface="Impact" panose="020B0806030902050204" pitchFamily="34" charset="0"/>
            </a:endParaRPr>
          </a:p>
        </p:txBody>
      </p:sp>
      <p:sp>
        <p:nvSpPr>
          <p:cNvPr id="8" name="Text Box 7"/>
          <p:cNvSpPr txBox="1"/>
          <p:nvPr/>
        </p:nvSpPr>
        <p:spPr>
          <a:xfrm>
            <a:off x="4420235" y="4295775"/>
            <a:ext cx="4073525" cy="368300"/>
          </a:xfrm>
          <a:prstGeom prst="rect">
            <a:avLst/>
          </a:prstGeom>
          <a:noFill/>
        </p:spPr>
        <p:txBody>
          <a:bodyPr wrap="square" rtlCol="0">
            <a:spAutoFit/>
          </a:bodyPr>
          <a:p>
            <a:pPr algn="ctr"/>
            <a:r>
              <a:rPr lang="en-US" b="1"/>
              <a:t>By:- Analytic Avengers</a:t>
            </a:r>
            <a:endParaRPr lang="en-US"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4"/>
          <p:cNvGrpSpPr/>
          <p:nvPr/>
        </p:nvGrpSpPr>
        <p:grpSpPr>
          <a:xfrm>
            <a:off x="3806825" y="5011420"/>
            <a:ext cx="5607884" cy="560705"/>
            <a:chOff x="4452429" y="4502602"/>
            <a:chExt cx="5040000" cy="560522"/>
          </a:xfrm>
        </p:grpSpPr>
        <p:sp>
          <p:nvSpPr>
            <p:cNvPr id="9" name="圆角矩形"/>
            <p:cNvSpPr/>
            <p:nvPr/>
          </p:nvSpPr>
          <p:spPr>
            <a:xfrm>
              <a:off x="4452429" y="4502602"/>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mn-ea"/>
              </a:endParaRPr>
            </a:p>
          </p:txBody>
        </p:sp>
        <p:sp>
          <p:nvSpPr>
            <p:cNvPr id="10"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11"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12" name="文字"/>
            <p:cNvSpPr/>
            <p:nvPr/>
          </p:nvSpPr>
          <p:spPr>
            <a:xfrm>
              <a:off x="4844608" y="4573056"/>
              <a:ext cx="4067810" cy="444990"/>
            </a:xfrm>
            <a:prstGeom prst="rect">
              <a:avLst/>
            </a:prstGeom>
          </p:spPr>
          <p:txBody>
            <a:bodyPr wrap="square">
              <a:spAutoFit/>
            </a:bodyPr>
            <a:p>
              <a:pPr algn="l"/>
              <a:r>
                <a:rPr lang="en-US" altLang="zh-CN" sz="2300" spc="250" dirty="0">
                  <a:solidFill>
                    <a:prstClr val="white"/>
                  </a:solidFill>
                  <a:latin typeface="+mn-ea"/>
                </a:rPr>
                <a:t>References</a:t>
              </a:r>
              <a:endParaRPr lang="en-US" altLang="zh-CN" sz="2300" spc="250" dirty="0">
                <a:solidFill>
                  <a:prstClr val="white"/>
                </a:solidFill>
                <a:latin typeface="+mn-ea"/>
              </a:endParaRPr>
            </a:p>
          </p:txBody>
        </p:sp>
      </p:grpSp>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 name="弧形"/>
          <p:cNvSpPr/>
          <p:nvPr/>
        </p:nvSpPr>
        <p:spPr>
          <a:xfrm>
            <a:off x="-1242129" y="42835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mn-ea"/>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b="1" dirty="0">
              <a:solidFill>
                <a:srgbClr val="C71C1C"/>
              </a:solidFill>
              <a:latin typeface="+mn-ea"/>
            </a:endParaRPr>
          </a:p>
        </p:txBody>
      </p:sp>
      <p:sp>
        <p:nvSpPr>
          <p:cNvPr id="4" name="图标"/>
          <p:cNvSpPr>
            <a:spLocks noEditPoints="1"/>
          </p:cNvSpPr>
          <p:nvPr/>
        </p:nvSpPr>
        <p:spPr bwMode="auto">
          <a:xfrm>
            <a:off x="2156098" y="244142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fontAlgn="base">
              <a:spcBef>
                <a:spcPct val="0"/>
              </a:spcBef>
              <a:spcAft>
                <a:spcPct val="0"/>
              </a:spcAft>
            </a:pPr>
            <a:endParaRPr lang="zh-CN" altLang="en-US" sz="2400" b="1" dirty="0">
              <a:solidFill>
                <a:prstClr val="black"/>
              </a:solidFill>
              <a:latin typeface="+mn-ea"/>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dirty="0">
              <a:solidFill>
                <a:srgbClr val="C4261D"/>
              </a:solidFill>
              <a:latin typeface="+mn-ea"/>
            </a:endParaRPr>
          </a:p>
        </p:txBody>
      </p:sp>
      <p:grpSp>
        <p:nvGrpSpPr>
          <p:cNvPr id="51" name="组合 1"/>
          <p:cNvGrpSpPr/>
          <p:nvPr/>
        </p:nvGrpSpPr>
        <p:grpSpPr>
          <a:xfrm>
            <a:off x="3688080" y="-45093"/>
            <a:ext cx="8992243" cy="1433195"/>
            <a:chOff x="4603557" y="712176"/>
            <a:chExt cx="7980967" cy="1432728"/>
          </a:xfrm>
        </p:grpSpPr>
        <p:sp>
          <p:nvSpPr>
            <p:cNvPr id="52" name="圆角矩形"/>
            <p:cNvSpPr/>
            <p:nvPr/>
          </p:nvSpPr>
          <p:spPr>
            <a:xfrm>
              <a:off x="4603557" y="1584382"/>
              <a:ext cx="461578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文字"/>
            <p:cNvSpPr/>
            <p:nvPr/>
          </p:nvSpPr>
          <p:spPr>
            <a:xfrm>
              <a:off x="8575769" y="712176"/>
              <a:ext cx="4008755" cy="444990"/>
            </a:xfrm>
            <a:prstGeom prst="rect">
              <a:avLst/>
            </a:prstGeom>
          </p:spPr>
          <p:txBody>
            <a:bodyPr wrap="square">
              <a:spAutoFit/>
            </a:bodyPr>
            <a:lstStyle/>
            <a:p>
              <a:pPr algn="l"/>
              <a:r>
                <a:rPr lang="en-US" altLang="zh-CN" sz="2300" spc="250" dirty="0">
                  <a:solidFill>
                    <a:prstClr val="white"/>
                  </a:solidFill>
                  <a:latin typeface="+mn-ea"/>
                </a:rPr>
                <a:t>IIntroduction</a:t>
              </a:r>
              <a:endParaRPr lang="en-US" altLang="zh-CN" sz="2300" spc="250" dirty="0">
                <a:solidFill>
                  <a:prstClr val="white"/>
                </a:solidFill>
                <a:latin typeface="+mn-ea"/>
              </a:endParaRPr>
            </a:p>
          </p:txBody>
        </p:sp>
      </p:grpSp>
      <p:grpSp>
        <p:nvGrpSpPr>
          <p:cNvPr id="71" name="组合 2"/>
          <p:cNvGrpSpPr/>
          <p:nvPr/>
        </p:nvGrpSpPr>
        <p:grpSpPr>
          <a:xfrm>
            <a:off x="4231640" y="1826260"/>
            <a:ext cx="7053579" cy="560705"/>
            <a:chOff x="4623902" y="2563687"/>
            <a:chExt cx="5615979"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文字"/>
            <p:cNvSpPr/>
            <p:nvPr/>
          </p:nvSpPr>
          <p:spPr>
            <a:xfrm>
              <a:off x="5069681" y="2598600"/>
              <a:ext cx="5170200" cy="444990"/>
            </a:xfrm>
            <a:prstGeom prst="rect">
              <a:avLst/>
            </a:prstGeom>
          </p:spPr>
          <p:txBody>
            <a:bodyPr wrap="square">
              <a:spAutoFit/>
            </a:bodyPr>
            <a:lstStyle/>
            <a:p>
              <a:pPr algn="l"/>
              <a:r>
                <a:rPr lang="en-US" altLang="zh-CN" sz="2300" spc="250" dirty="0">
                  <a:solidFill>
                    <a:prstClr val="white"/>
                  </a:solidFill>
                  <a:latin typeface="+mn-ea"/>
                </a:rPr>
                <a:t>Working of</a:t>
              </a:r>
              <a:r>
                <a:rPr lang="zh-CN" altLang="en-US" sz="2300" spc="250" dirty="0">
                  <a:solidFill>
                    <a:prstClr val="white"/>
                  </a:solidFill>
                  <a:latin typeface="+mn-ea"/>
                </a:rPr>
                <a:t> AI Traffic System</a:t>
              </a:r>
              <a:endParaRPr lang="zh-CN" altLang="en-US" sz="2300" spc="250" dirty="0">
                <a:solidFill>
                  <a:prstClr val="white"/>
                </a:solidFill>
                <a:latin typeface="+mn-ea"/>
              </a:endParaRPr>
            </a:p>
          </p:txBody>
        </p:sp>
      </p:grpSp>
      <p:grpSp>
        <p:nvGrpSpPr>
          <p:cNvPr id="77" name="组合 3"/>
          <p:cNvGrpSpPr/>
          <p:nvPr/>
        </p:nvGrpSpPr>
        <p:grpSpPr>
          <a:xfrm>
            <a:off x="4674870" y="2779395"/>
            <a:ext cx="5332730" cy="560705"/>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文字"/>
            <p:cNvSpPr/>
            <p:nvPr/>
          </p:nvSpPr>
          <p:spPr>
            <a:xfrm>
              <a:off x="4937177" y="3601385"/>
              <a:ext cx="3669274" cy="444990"/>
            </a:xfrm>
            <a:prstGeom prst="rect">
              <a:avLst/>
            </a:prstGeom>
          </p:spPr>
          <p:txBody>
            <a:bodyPr wrap="square">
              <a:spAutoFit/>
            </a:bodyPr>
            <a:lstStyle/>
            <a:p>
              <a:pPr algn="l"/>
              <a:r>
                <a:rPr lang="en-US" altLang="zh-CN" sz="2300" spc="250" dirty="0">
                  <a:solidFill>
                    <a:prstClr val="white"/>
                  </a:solidFill>
                  <a:latin typeface="+mn-ea"/>
                </a:rPr>
                <a:t>Benefits</a:t>
              </a:r>
              <a:endParaRPr lang="en-US" altLang="zh-CN" sz="2300" spc="250" dirty="0">
                <a:solidFill>
                  <a:prstClr val="white"/>
                </a:solidFill>
                <a:latin typeface="+mn-ea"/>
              </a:endParaRPr>
            </a:p>
          </p:txBody>
        </p:sp>
      </p:grpSp>
      <p:grpSp>
        <p:nvGrpSpPr>
          <p:cNvPr id="82" name="组合 4"/>
          <p:cNvGrpSpPr/>
          <p:nvPr/>
        </p:nvGrpSpPr>
        <p:grpSpPr>
          <a:xfrm>
            <a:off x="4403725" y="3924935"/>
            <a:ext cx="5607884" cy="560705"/>
            <a:chOff x="4452429" y="4502602"/>
            <a:chExt cx="5040000" cy="560522"/>
          </a:xfrm>
        </p:grpSpPr>
        <p:sp>
          <p:nvSpPr>
            <p:cNvPr id="83" name="圆角矩形"/>
            <p:cNvSpPr/>
            <p:nvPr/>
          </p:nvSpPr>
          <p:spPr>
            <a:xfrm>
              <a:off x="4452429" y="4502602"/>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6" name="文字"/>
            <p:cNvSpPr/>
            <p:nvPr/>
          </p:nvSpPr>
          <p:spPr>
            <a:xfrm>
              <a:off x="4844608" y="4573056"/>
              <a:ext cx="4067810" cy="444990"/>
            </a:xfrm>
            <a:prstGeom prst="rect">
              <a:avLst/>
            </a:prstGeom>
          </p:spPr>
          <p:txBody>
            <a:bodyPr wrap="square">
              <a:spAutoFit/>
            </a:bodyPr>
            <a:lstStyle/>
            <a:p>
              <a:pPr algn="l"/>
              <a:r>
                <a:rPr lang="en-US" altLang="zh-CN" sz="2300" spc="250" dirty="0">
                  <a:solidFill>
                    <a:prstClr val="white"/>
                  </a:solidFill>
                  <a:latin typeface="+mn-ea"/>
                </a:rPr>
                <a:t>Business Model</a:t>
              </a:r>
              <a:endParaRPr lang="en-US" altLang="zh-CN" sz="2300" spc="250" dirty="0">
                <a:solidFill>
                  <a:prstClr val="white"/>
                </a:solidFill>
                <a:latin typeface="+mn-ea"/>
              </a:endParaRPr>
            </a:p>
          </p:txBody>
        </p:sp>
      </p:grpSp>
      <p:sp>
        <p:nvSpPr>
          <p:cNvPr id="87" name="圆"/>
          <p:cNvSpPr/>
          <p:nvPr/>
        </p:nvSpPr>
        <p:spPr>
          <a:xfrm>
            <a:off x="3172197" y="69410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1</a:t>
            </a:r>
            <a:endParaRPr lang="zh-CN" altLang="en-US" sz="3000" dirty="0">
              <a:solidFill>
                <a:prstClr val="white"/>
              </a:solidFill>
              <a:latin typeface="+mn-ea"/>
            </a:endParaRPr>
          </a:p>
        </p:txBody>
      </p:sp>
      <p:sp>
        <p:nvSpPr>
          <p:cNvPr id="88" name="圆"/>
          <p:cNvSpPr/>
          <p:nvPr/>
        </p:nvSpPr>
        <p:spPr>
          <a:xfrm>
            <a:off x="3818087" y="1679121"/>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2</a:t>
            </a:r>
            <a:endParaRPr lang="zh-CN" altLang="en-US" sz="3000" dirty="0">
              <a:solidFill>
                <a:prstClr val="white"/>
              </a:solidFill>
              <a:latin typeface="+mn-ea"/>
            </a:endParaRPr>
          </a:p>
        </p:txBody>
      </p:sp>
      <p:sp>
        <p:nvSpPr>
          <p:cNvPr id="89" name="圆"/>
          <p:cNvSpPr/>
          <p:nvPr/>
        </p:nvSpPr>
        <p:spPr>
          <a:xfrm>
            <a:off x="4145747" y="266413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3</a:t>
            </a:r>
            <a:endParaRPr lang="zh-CN" altLang="en-US" sz="3000" dirty="0">
              <a:solidFill>
                <a:prstClr val="white"/>
              </a:solidFill>
              <a:latin typeface="+mn-ea"/>
            </a:endParaRPr>
          </a:p>
        </p:txBody>
      </p:sp>
      <p:sp>
        <p:nvSpPr>
          <p:cNvPr id="90" name="圆"/>
          <p:cNvSpPr/>
          <p:nvPr/>
        </p:nvSpPr>
        <p:spPr>
          <a:xfrm>
            <a:off x="3981822" y="3812975"/>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4</a:t>
            </a:r>
            <a:endParaRPr lang="zh-CN" altLang="en-US" sz="3000" dirty="0">
              <a:solidFill>
                <a:prstClr val="white"/>
              </a:solidFill>
              <a:latin typeface="+mn-ea"/>
            </a:endParaRPr>
          </a:p>
        </p:txBody>
      </p:sp>
      <p:sp>
        <p:nvSpPr>
          <p:cNvPr id="58" name="标题"/>
          <p:cNvSpPr txBox="1">
            <a:spLocks noChangeArrowheads="1"/>
          </p:cNvSpPr>
          <p:nvPr/>
        </p:nvSpPr>
        <p:spPr bwMode="auto">
          <a:xfrm>
            <a:off x="1611496" y="3536230"/>
            <a:ext cx="1988185" cy="534035"/>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a:lnSpc>
                <a:spcPct val="120000"/>
              </a:lnSpc>
              <a:defRPr/>
            </a:pPr>
            <a:r>
              <a:rPr lang="en-US" sz="2400" b="1" spc="600" dirty="0" smtClean="0">
                <a:solidFill>
                  <a:prstClr val="white"/>
                </a:solidFill>
                <a:latin typeface="+mj-ea"/>
                <a:ea typeface="+mj-ea"/>
              </a:rPr>
              <a:t>Contents</a:t>
            </a:r>
            <a:endParaRPr lang="en-US" sz="2400" b="1" spc="600" dirty="0" smtClean="0">
              <a:solidFill>
                <a:prstClr val="white"/>
              </a:solidFill>
              <a:latin typeface="+mj-ea"/>
              <a:ea typeface="+mj-ea"/>
            </a:endParaRPr>
          </a:p>
        </p:txBody>
      </p:sp>
      <p:sp>
        <p:nvSpPr>
          <p:cNvPr id="6" name="圆"/>
          <p:cNvSpPr/>
          <p:nvPr/>
        </p:nvSpPr>
        <p:spPr>
          <a:xfrm>
            <a:off x="3384922" y="486644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000" dirty="0">
                <a:solidFill>
                  <a:prstClr val="white"/>
                </a:solidFill>
                <a:latin typeface="+mn-ea"/>
              </a:rPr>
              <a:t>5</a:t>
            </a:r>
            <a:endParaRPr lang="en-US" altLang="zh-CN" sz="3000" dirty="0">
              <a:solidFill>
                <a:prstClr val="white"/>
              </a:solidFill>
              <a:latin typeface="+mn-ea"/>
            </a:endParaRPr>
          </a:p>
        </p:txBody>
      </p:sp>
      <p:sp>
        <p:nvSpPr>
          <p:cNvPr id="13" name="Text Box 12"/>
          <p:cNvSpPr txBox="1"/>
          <p:nvPr/>
        </p:nvSpPr>
        <p:spPr>
          <a:xfrm>
            <a:off x="4231640" y="869315"/>
            <a:ext cx="1991995" cy="460375"/>
          </a:xfrm>
          <a:prstGeom prst="rect">
            <a:avLst/>
          </a:prstGeom>
          <a:noFill/>
        </p:spPr>
        <p:txBody>
          <a:bodyPr wrap="none" rtlCol="0">
            <a:spAutoFit/>
          </a:bodyPr>
          <a:p>
            <a:r>
              <a:rPr lang="en-US" sz="2400">
                <a:solidFill>
                  <a:schemeClr val="bg1"/>
                </a:solidFill>
              </a:rPr>
              <a:t>Introduction</a:t>
            </a:r>
            <a:endParaRPr 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par>
                          <p:cTn id="71" fill="hold">
                            <p:stCondLst>
                              <p:cond delay="7500"/>
                            </p:stCondLst>
                            <p:childTnLst>
                              <p:par>
                                <p:cTn id="72" presetID="9" presetClass="entr" presetSubtype="0" fill="hold" grpId="0" nodeType="after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dissolve">
                                      <p:cBhvr>
                                        <p:cTn id="74" dur="500"/>
                                        <p:tgtEl>
                                          <p:spTgt spid="6"/>
                                        </p:tgtEl>
                                      </p:cBhvr>
                                    </p:animEffect>
                                  </p:childTnLst>
                                </p:cTn>
                              </p:par>
                            </p:childTnLst>
                          </p:cTn>
                        </p:par>
                        <p:par>
                          <p:cTn id="75" fill="hold">
                            <p:stCondLst>
                              <p:cond delay="8000"/>
                            </p:stCondLst>
                            <p:childTnLst>
                              <p:par>
                                <p:cTn id="76" presetID="22" presetClass="entr" presetSubtype="8" fill="hold" nodeType="after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wipe(left)">
                                      <p:cBhvr>
                                        <p:cTn id="7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bldLvl="0" animBg="1"/>
      <p:bldP spid="2" grpId="0" bldLvl="0" animBg="1"/>
      <p:bldP spid="3" grpId="0" animBg="1"/>
      <p:bldP spid="4" grpId="0" bldLvl="0" animBg="1"/>
      <p:bldP spid="5" grpId="0" animBg="1"/>
      <p:bldP spid="5" grpId="1" animBg="1"/>
      <p:bldP spid="87" grpId="0" bldLvl="0" animBg="1"/>
      <p:bldP spid="88" grpId="0" bldLvl="0" animBg="1"/>
      <p:bldP spid="89" grpId="0" bldLvl="0" animBg="1"/>
      <p:bldP spid="90" grpId="0" bldLvl="0" animBg="1"/>
      <p:bldP spid="58" grpId="0"/>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1025" y="1622425"/>
            <a:ext cx="1779270" cy="2091690"/>
          </a:xfrm>
          <a:prstGeom prst="rect">
            <a:avLst/>
          </a:prstGeom>
          <a:noFill/>
        </p:spPr>
        <p:txBody>
          <a:bodyPr wrap="square" rtlCol="0">
            <a:spAutoFit/>
          </a:bodyPr>
          <a:p>
            <a:pPr algn="ctr"/>
            <a:r>
              <a:rPr lang="en-US" sz="13000">
                <a:solidFill>
                  <a:schemeClr val="bg1"/>
                </a:solidFill>
                <a:latin typeface="Impact" panose="020B0806030902050204" pitchFamily="34" charset="0"/>
                <a:cs typeface="Impact" panose="020B0806030902050204" pitchFamily="34" charset="0"/>
              </a:rPr>
              <a:t>01</a:t>
            </a:r>
            <a:endParaRPr lang="en-US" sz="130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680" y="3825875"/>
            <a:ext cx="2430145" cy="398780"/>
          </a:xfrm>
          <a:prstGeom prst="rect">
            <a:avLst/>
          </a:prstGeom>
          <a:noFill/>
        </p:spPr>
        <p:txBody>
          <a:bodyPr wrap="square" rtlCol="0">
            <a:spAutoFit/>
          </a:bodyPr>
          <a:p>
            <a:r>
              <a:rPr lang="en-US" sz="2000" b="1">
                <a:solidFill>
                  <a:schemeClr val="bg1"/>
                </a:solidFill>
              </a:rPr>
              <a:t>INTRODUCTION</a:t>
            </a:r>
            <a:endParaRPr lang="en-US" sz="2000" b="1">
              <a:solidFill>
                <a:schemeClr val="bg1"/>
              </a:solidFill>
            </a:endParaRPr>
          </a:p>
        </p:txBody>
      </p:sp>
      <p:cxnSp>
        <p:nvCxnSpPr>
          <p:cNvPr id="6" name="Straight Connector 5"/>
          <p:cNvCxnSpPr/>
          <p:nvPr/>
        </p:nvCxnSpPr>
        <p:spPr>
          <a:xfrm flipV="1">
            <a:off x="3333750" y="973455"/>
            <a:ext cx="8600440" cy="15240"/>
          </a:xfrm>
          <a:prstGeom prst="line">
            <a:avLst/>
          </a:prstGeom>
          <a:ln w="12700"/>
        </p:spPr>
        <p:style>
          <a:lnRef idx="1">
            <a:schemeClr val="accent3"/>
          </a:lnRef>
          <a:fillRef idx="0">
            <a:schemeClr val="accent3"/>
          </a:fillRef>
          <a:effectRef idx="0">
            <a:schemeClr val="accent3"/>
          </a:effectRef>
          <a:fontRef idx="minor">
            <a:schemeClr val="tx1"/>
          </a:fontRef>
        </p:style>
      </p:cxnSp>
      <p:sp>
        <p:nvSpPr>
          <p:cNvPr id="9" name="Text Box 8"/>
          <p:cNvSpPr txBox="1"/>
          <p:nvPr/>
        </p:nvSpPr>
        <p:spPr>
          <a:xfrm>
            <a:off x="3333750" y="234950"/>
            <a:ext cx="7952105" cy="706755"/>
          </a:xfrm>
          <a:prstGeom prst="rect">
            <a:avLst/>
          </a:prstGeom>
          <a:noFill/>
        </p:spPr>
        <p:txBody>
          <a:bodyPr wrap="square" rtlCol="0">
            <a:spAutoFit/>
          </a:bodyPr>
          <a:p>
            <a:r>
              <a:rPr lang="en-US" altLang="zh-CN" sz="4000" b="1" dirty="0">
                <a:solidFill>
                  <a:schemeClr val="tx1"/>
                </a:solidFill>
                <a:latin typeface="Times New Roman" panose="02020603050405020304" charset="0"/>
                <a:cs typeface="Times New Roman" panose="02020603050405020304" charset="0"/>
                <a:sym typeface="+mn-ea"/>
              </a:rPr>
              <a:t>Dynamic AI Traffic Light System</a:t>
            </a:r>
            <a:endParaRPr lang="en-US" altLang="zh-CN" sz="4000" b="1" dirty="0">
              <a:solidFill>
                <a:schemeClr val="tx1"/>
              </a:solidFill>
              <a:latin typeface="Times New Roman" panose="02020603050405020304" charset="0"/>
              <a:cs typeface="Times New Roman" panose="02020603050405020304" charset="0"/>
              <a:sym typeface="+mn-ea"/>
            </a:endParaRPr>
          </a:p>
        </p:txBody>
      </p:sp>
      <p:sp>
        <p:nvSpPr>
          <p:cNvPr id="10" name="Text Box 9"/>
          <p:cNvSpPr txBox="1"/>
          <p:nvPr/>
        </p:nvSpPr>
        <p:spPr>
          <a:xfrm>
            <a:off x="3763645" y="1145540"/>
            <a:ext cx="7877175" cy="5262245"/>
          </a:xfrm>
          <a:prstGeom prst="rect">
            <a:avLst/>
          </a:prstGeom>
          <a:noFill/>
        </p:spPr>
        <p:txBody>
          <a:bodyPr wrap="square" rtlCol="0">
            <a:spAutoFit/>
          </a:bodyPr>
          <a:p>
            <a:pPr indent="0">
              <a:buFont typeface="Wingdings" panose="05000000000000000000" charset="0"/>
              <a:buNone/>
            </a:pPr>
            <a:r>
              <a:rPr lang="en-US" sz="2400">
                <a:latin typeface="Times New Roman" panose="02020603050405020304" charset="0"/>
                <a:cs typeface="Times New Roman" panose="02020603050405020304" charset="0"/>
              </a:rPr>
              <a:t>Traffic congestion is a major problem that affects people's daily lives. One of the factors that contribute to congestion is the timing system of traffic lights. Congestion can cause increased fuel consumption, air pollution, wasted time and energy, and pavement damage. A potential solution to this problem is to implement an AI traffic system that dynamically adjusts the timing of traffic lights based on the volume of traffic.</a:t>
            </a:r>
            <a:endParaRPr lang="en-US" sz="2400">
              <a:latin typeface="Times New Roman" panose="02020603050405020304" charset="0"/>
              <a:cs typeface="Times New Roman" panose="02020603050405020304" charset="0"/>
            </a:endParaRPr>
          </a:p>
          <a:p>
            <a:pPr indent="0">
              <a:buFont typeface="Wingdings" panose="05000000000000000000" charset="0"/>
              <a:buNone/>
            </a:pPr>
            <a:r>
              <a:rPr lang="en-US" sz="2400">
                <a:latin typeface="Times New Roman" panose="02020603050405020304" charset="0"/>
                <a:cs typeface="Times New Roman" panose="02020603050405020304" charset="0"/>
              </a:rPr>
              <a:t>         A dynamic AI traffic light system is a traffic management system that uses artificial intelligence (AI) and real-time data to adjust the timing of traffic lights based on the volume of traffic.  By dynamically adjusting traffic light timings, the system can reduce congestion and travel times, improve air quality, and reduce fuel consumption and vehicle wear and tear. </a:t>
            </a:r>
            <a:endParaRPr 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19430" y="1673860"/>
            <a:ext cx="2111375" cy="2061210"/>
          </a:xfrm>
          <a:prstGeom prst="rect">
            <a:avLst/>
          </a:prstGeom>
          <a:noFill/>
        </p:spPr>
        <p:txBody>
          <a:bodyPr wrap="square" rtlCol="0">
            <a:spAutoFit/>
          </a:bodyPr>
          <a:p>
            <a:pPr algn="ctr"/>
            <a:r>
              <a:rPr lang="en-US" sz="12800">
                <a:solidFill>
                  <a:schemeClr val="bg1"/>
                </a:solidFill>
                <a:latin typeface="Impact" panose="020B0806030902050204" pitchFamily="34" charset="0"/>
                <a:cs typeface="Impact" panose="020B0806030902050204" pitchFamily="34" charset="0"/>
              </a:rPr>
              <a:t>02</a:t>
            </a:r>
            <a:endParaRPr lang="en-US" sz="128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045" y="3735070"/>
            <a:ext cx="2430145" cy="398780"/>
          </a:xfrm>
          <a:prstGeom prst="rect">
            <a:avLst/>
          </a:prstGeom>
          <a:noFill/>
        </p:spPr>
        <p:txBody>
          <a:bodyPr wrap="square" rtlCol="0">
            <a:spAutoFit/>
          </a:bodyPr>
          <a:p>
            <a:pPr algn="ctr"/>
            <a:r>
              <a:rPr lang="en-US" sz="2000" b="1">
                <a:solidFill>
                  <a:schemeClr val="bg1"/>
                </a:solidFill>
              </a:rPr>
              <a:t>WORKING</a:t>
            </a:r>
            <a:endParaRPr lang="en-US" sz="2000" b="1">
              <a:solidFill>
                <a:schemeClr val="bg1"/>
              </a:solidFill>
            </a:endParaRPr>
          </a:p>
        </p:txBody>
      </p:sp>
      <p:sp>
        <p:nvSpPr>
          <p:cNvPr id="9" name="Text Box 8"/>
          <p:cNvSpPr txBox="1"/>
          <p:nvPr/>
        </p:nvSpPr>
        <p:spPr>
          <a:xfrm>
            <a:off x="3303270" y="114300"/>
            <a:ext cx="7952105" cy="706755"/>
          </a:xfrm>
          <a:prstGeom prst="rect">
            <a:avLst/>
          </a:prstGeom>
          <a:noFill/>
        </p:spPr>
        <p:txBody>
          <a:bodyPr wrap="square" rtlCol="0">
            <a:spAutoFit/>
          </a:bodyPr>
          <a:p>
            <a:r>
              <a:rPr lang="en-US" altLang="zh-CN" sz="4000" b="1" dirty="0">
                <a:solidFill>
                  <a:schemeClr val="tx1"/>
                </a:solidFill>
                <a:latin typeface="Times New Roman" panose="02020603050405020304" charset="0"/>
                <a:cs typeface="Times New Roman" panose="02020603050405020304" charset="0"/>
                <a:sym typeface="+mn-ea"/>
              </a:rPr>
              <a:t>How does AI Traffic System work?</a:t>
            </a:r>
            <a:endParaRPr lang="en-US" altLang="zh-CN" sz="4000" b="1" dirty="0">
              <a:solidFill>
                <a:schemeClr val="tx1"/>
              </a:solidFill>
              <a:latin typeface="Times New Roman" panose="02020603050405020304" charset="0"/>
              <a:cs typeface="Times New Roman" panose="02020603050405020304" charset="0"/>
              <a:sym typeface="+mn-ea"/>
            </a:endParaRPr>
          </a:p>
        </p:txBody>
      </p:sp>
      <p:cxnSp>
        <p:nvCxnSpPr>
          <p:cNvPr id="6" name="Straight Connector 5"/>
          <p:cNvCxnSpPr/>
          <p:nvPr/>
        </p:nvCxnSpPr>
        <p:spPr>
          <a:xfrm flipV="1">
            <a:off x="3303270" y="775970"/>
            <a:ext cx="8570595" cy="45085"/>
          </a:xfrm>
          <a:prstGeom prst="line">
            <a:avLst/>
          </a:prstGeom>
          <a:ln w="12700"/>
        </p:spPr>
        <p:style>
          <a:lnRef idx="1">
            <a:schemeClr val="dk1"/>
          </a:lnRef>
          <a:fillRef idx="0">
            <a:schemeClr val="dk1"/>
          </a:fillRef>
          <a:effectRef idx="0">
            <a:schemeClr val="dk1"/>
          </a:effectRef>
          <a:fontRef idx="minor">
            <a:schemeClr val="tx1"/>
          </a:fontRef>
        </p:style>
      </p:cxnSp>
      <p:sp>
        <p:nvSpPr>
          <p:cNvPr id="8" name="Text Box 7"/>
          <p:cNvSpPr txBox="1"/>
          <p:nvPr/>
        </p:nvSpPr>
        <p:spPr>
          <a:xfrm>
            <a:off x="3921760" y="1517015"/>
            <a:ext cx="7333615" cy="4399915"/>
          </a:xfrm>
          <a:prstGeom prst="rect">
            <a:avLst/>
          </a:prstGeom>
          <a:noFill/>
        </p:spPr>
        <p:txBody>
          <a:bodyPr wrap="square" rtlCol="0">
            <a:spAutoFit/>
          </a:bodyPr>
          <a:p>
            <a:pPr marL="285750" indent="-285750">
              <a:buFont typeface="Wingdings" panose="05000000000000000000" charset="0"/>
              <a:buChar char="v"/>
            </a:pPr>
            <a:r>
              <a:rPr lang="en-US" sz="2800">
                <a:latin typeface="Times New Roman" panose="02020603050405020304" charset="0"/>
                <a:cs typeface="Times New Roman" panose="02020603050405020304" charset="0"/>
              </a:rPr>
              <a:t>The AI system collects real-time data on traffic time using sensors and cameras.</a:t>
            </a:r>
            <a:endParaRPr lang="en-US" sz="2800">
              <a:latin typeface="Times New Roman" panose="02020603050405020304" charset="0"/>
              <a:cs typeface="Times New Roman" panose="02020603050405020304" charset="0"/>
            </a:endParaRPr>
          </a:p>
          <a:p>
            <a:pPr indent="0">
              <a:buFont typeface="Wingdings" panose="05000000000000000000" charset="0"/>
              <a:buNone/>
            </a:pPr>
            <a:endParaRPr lang="en-US" sz="28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800">
                <a:latin typeface="Times New Roman" panose="02020603050405020304" charset="0"/>
                <a:cs typeface="Times New Roman" panose="02020603050405020304" charset="0"/>
              </a:rPr>
              <a:t>The data is then processed using machine learning algorithm to predict traffic flow and optimize the timing of traffic lights accordingly.</a:t>
            </a:r>
            <a:endParaRPr lang="en-US" sz="2800">
              <a:latin typeface="Times New Roman" panose="02020603050405020304" charset="0"/>
              <a:cs typeface="Times New Roman" panose="02020603050405020304" charset="0"/>
            </a:endParaRPr>
          </a:p>
          <a:p>
            <a:pPr indent="0">
              <a:buFont typeface="Wingdings" panose="05000000000000000000" charset="0"/>
              <a:buNone/>
            </a:pPr>
            <a:endParaRPr lang="en-US" sz="28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800">
                <a:latin typeface="Times New Roman" panose="02020603050405020304" charset="0"/>
                <a:cs typeface="Times New Roman" panose="02020603050405020304" charset="0"/>
              </a:rPr>
              <a:t>The system can also adapt to changing traffic patterns over time to continually improve traffic flow.</a:t>
            </a:r>
            <a:endParaRPr lang="en-US" sz="2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Untitled video - Made with Clipchamp">
            <a:hlinkClick r:id="" action="ppaction://media"/>
          </p:cNvPr>
          <p:cNvPicPr/>
          <p:nvPr>
            <a:videoFile r:link="rId1"/>
            <p:extLst>
              <p:ext uri="{DAA4B4D4-6D71-4841-9C94-3DE7FCFB9230}">
                <p14:media xmlns:p14="http://schemas.microsoft.com/office/powerpoint/2010/main" r:embed="rId2">
                  <p14:trim st="13594.000000"/>
                </p14:media>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mute="1">
                <p:cTn id="7" fill="hold" display="1">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49910" y="1622425"/>
            <a:ext cx="2050415" cy="2091690"/>
          </a:xfrm>
          <a:prstGeom prst="rect">
            <a:avLst/>
          </a:prstGeom>
          <a:noFill/>
        </p:spPr>
        <p:txBody>
          <a:bodyPr wrap="square" rtlCol="0">
            <a:spAutoFit/>
          </a:bodyPr>
          <a:p>
            <a:pPr algn="ctr"/>
            <a:r>
              <a:rPr lang="en-US" sz="13000">
                <a:solidFill>
                  <a:schemeClr val="bg1"/>
                </a:solidFill>
                <a:latin typeface="Impact" panose="020B0806030902050204" pitchFamily="34" charset="0"/>
                <a:cs typeface="Impact" panose="020B0806030902050204" pitchFamily="34" charset="0"/>
              </a:rPr>
              <a:t>03</a:t>
            </a:r>
            <a:endParaRPr lang="en-US" sz="130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680" y="3714115"/>
            <a:ext cx="2430145" cy="398780"/>
          </a:xfrm>
          <a:prstGeom prst="rect">
            <a:avLst/>
          </a:prstGeom>
          <a:noFill/>
        </p:spPr>
        <p:txBody>
          <a:bodyPr wrap="square" rtlCol="0">
            <a:spAutoFit/>
          </a:bodyPr>
          <a:p>
            <a:pPr algn="ctr"/>
            <a:r>
              <a:rPr lang="en-US" sz="2000" b="1">
                <a:solidFill>
                  <a:schemeClr val="bg1"/>
                </a:solidFill>
              </a:rPr>
              <a:t>BENEFITS</a:t>
            </a:r>
            <a:endParaRPr lang="en-US" sz="2000" b="1">
              <a:solidFill>
                <a:schemeClr val="bg1"/>
              </a:solidFill>
            </a:endParaRPr>
          </a:p>
        </p:txBody>
      </p:sp>
      <p:sp>
        <p:nvSpPr>
          <p:cNvPr id="6" name="Text Box 5"/>
          <p:cNvSpPr txBox="1"/>
          <p:nvPr/>
        </p:nvSpPr>
        <p:spPr>
          <a:xfrm>
            <a:off x="3424555" y="134620"/>
            <a:ext cx="7981950" cy="706755"/>
          </a:xfrm>
          <a:prstGeom prst="rect">
            <a:avLst/>
          </a:prstGeom>
          <a:noFill/>
        </p:spPr>
        <p:txBody>
          <a:bodyPr wrap="square" rtlCol="0">
            <a:spAutoFit/>
          </a:bodyPr>
          <a:p>
            <a:r>
              <a:rPr lang="en-US" sz="4000" b="1">
                <a:latin typeface="Times New Roman" panose="02020603050405020304" charset="0"/>
                <a:cs typeface="Times New Roman" panose="02020603050405020304" charset="0"/>
              </a:rPr>
              <a:t>Benefits of AI Traffic System</a:t>
            </a:r>
            <a:endParaRPr lang="en-US" sz="4000" b="1">
              <a:latin typeface="Times New Roman" panose="02020603050405020304" charset="0"/>
              <a:cs typeface="Times New Roman" panose="02020603050405020304" charset="0"/>
            </a:endParaRPr>
          </a:p>
        </p:txBody>
      </p:sp>
      <p:cxnSp>
        <p:nvCxnSpPr>
          <p:cNvPr id="7" name="Straight Connector 6"/>
          <p:cNvCxnSpPr/>
          <p:nvPr/>
        </p:nvCxnSpPr>
        <p:spPr>
          <a:xfrm flipV="1">
            <a:off x="3424555" y="838200"/>
            <a:ext cx="8479790" cy="45720"/>
          </a:xfrm>
          <a:prstGeom prst="line">
            <a:avLst/>
          </a:prstGeom>
        </p:spPr>
        <p:style>
          <a:lnRef idx="1">
            <a:schemeClr val="dk1"/>
          </a:lnRef>
          <a:fillRef idx="0">
            <a:schemeClr val="dk1"/>
          </a:fillRef>
          <a:effectRef idx="0">
            <a:schemeClr val="dk1"/>
          </a:effectRef>
          <a:fontRef idx="minor">
            <a:schemeClr val="tx1"/>
          </a:fontRef>
        </p:style>
      </p:cxnSp>
      <p:sp>
        <p:nvSpPr>
          <p:cNvPr id="8" name="Text Box 7"/>
          <p:cNvSpPr txBox="1"/>
          <p:nvPr/>
        </p:nvSpPr>
        <p:spPr>
          <a:xfrm>
            <a:off x="4104005" y="1182370"/>
            <a:ext cx="7499350" cy="4492625"/>
          </a:xfrm>
          <a:prstGeom prst="rect">
            <a:avLst/>
          </a:prstGeom>
          <a:noFill/>
        </p:spPr>
        <p:txBody>
          <a:bodyPr wrap="square" rtlCol="0">
            <a:spAutoFit/>
          </a:bodyPr>
          <a:p>
            <a:pPr marL="285750" indent="-285750">
              <a:buFont typeface="Wingdings" panose="05000000000000000000" charset="0"/>
              <a:buChar char="v"/>
            </a:pPr>
            <a:r>
              <a:rPr lang="en-US" sz="2200" b="1">
                <a:latin typeface="Times New Roman" panose="02020603050405020304" charset="0"/>
                <a:cs typeface="Times New Roman" panose="02020603050405020304" charset="0"/>
              </a:rPr>
              <a:t>Reduced congestion:</a:t>
            </a:r>
            <a:r>
              <a:rPr lang="en-US" sz="2200">
                <a:latin typeface="Times New Roman" panose="02020603050405020304" charset="0"/>
                <a:cs typeface="Times New Roman" panose="02020603050405020304" charset="0"/>
              </a:rPr>
              <a:t> By optimizing traffic light timing based on traffic volume, the system can reduce congestion and travel times.</a:t>
            </a:r>
            <a:endParaRPr lang="en-US" sz="2200">
              <a:latin typeface="Times New Roman" panose="02020603050405020304" charset="0"/>
              <a:cs typeface="Times New Roman" panose="02020603050405020304" charset="0"/>
            </a:endParaRPr>
          </a:p>
          <a:p>
            <a:pPr indent="0">
              <a:buFont typeface="Wingdings" panose="05000000000000000000" charset="0"/>
              <a:buNone/>
            </a:pP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b="1">
                <a:latin typeface="Times New Roman" panose="02020603050405020304" charset="0"/>
                <a:cs typeface="Times New Roman" panose="02020603050405020304" charset="0"/>
              </a:rPr>
              <a:t>Improved air quality:</a:t>
            </a:r>
            <a:r>
              <a:rPr lang="en-US" sz="2200">
                <a:latin typeface="Times New Roman" panose="02020603050405020304" charset="0"/>
                <a:cs typeface="Times New Roman" panose="02020603050405020304" charset="0"/>
              </a:rPr>
              <a:t> Reduced congestion leads to fewer cars idling and emitting pollutants, resulting in improved air quality.</a:t>
            </a:r>
            <a:endParaRPr lang="en-US" sz="2200">
              <a:latin typeface="Times New Roman" panose="02020603050405020304" charset="0"/>
              <a:cs typeface="Times New Roman" panose="02020603050405020304" charset="0"/>
            </a:endParaRPr>
          </a:p>
          <a:p>
            <a:pPr indent="0">
              <a:buFont typeface="Wingdings" panose="05000000000000000000" charset="0"/>
              <a:buNone/>
            </a:pP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b="1">
                <a:latin typeface="Times New Roman" panose="02020603050405020304" charset="0"/>
                <a:cs typeface="Times New Roman" panose="02020603050405020304" charset="0"/>
              </a:rPr>
              <a:t>Cost savings:</a:t>
            </a:r>
            <a:r>
              <a:rPr lang="en-US" sz="2200">
                <a:latin typeface="Times New Roman" panose="02020603050405020304" charset="0"/>
                <a:cs typeface="Times New Roman" panose="02020603050405020304" charset="0"/>
              </a:rPr>
              <a:t> Improved traffic flow can lead to fuel savings and reduced vehicle wear and tear.</a:t>
            </a:r>
            <a:endParaRPr lang="en-US" sz="2200">
              <a:latin typeface="Times New Roman" panose="02020603050405020304" charset="0"/>
              <a:cs typeface="Times New Roman" panose="02020603050405020304" charset="0"/>
            </a:endParaRPr>
          </a:p>
          <a:p>
            <a:pPr indent="0">
              <a:buFont typeface="Wingdings" panose="05000000000000000000" charset="0"/>
              <a:buNone/>
            </a:pP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b="1">
                <a:latin typeface="Times New Roman" panose="02020603050405020304" charset="0"/>
                <a:cs typeface="Times New Roman" panose="02020603050405020304" charset="0"/>
              </a:rPr>
              <a:t>Improved safety:</a:t>
            </a:r>
            <a:r>
              <a:rPr lang="en-US" sz="2200">
                <a:latin typeface="Times New Roman" panose="02020603050405020304" charset="0"/>
                <a:cs typeface="Times New Roman" panose="02020603050405020304" charset="0"/>
              </a:rPr>
              <a:t> Reduced congestion can lead to fewer accidents caused by frustrated drivers</a:t>
            </a:r>
            <a:endParaRPr lang="en-US" sz="2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3970" y="10795"/>
            <a:ext cx="3123565" cy="686562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49910" y="1622425"/>
            <a:ext cx="2050415" cy="2091690"/>
          </a:xfrm>
          <a:prstGeom prst="rect">
            <a:avLst/>
          </a:prstGeom>
          <a:noFill/>
        </p:spPr>
        <p:txBody>
          <a:bodyPr wrap="square" rtlCol="0">
            <a:spAutoFit/>
          </a:bodyPr>
          <a:p>
            <a:pPr algn="ctr"/>
            <a:r>
              <a:rPr lang="en-US" sz="13000">
                <a:solidFill>
                  <a:schemeClr val="bg1"/>
                </a:solidFill>
                <a:latin typeface="Impact" panose="020B0806030902050204" pitchFamily="34" charset="0"/>
                <a:cs typeface="Impact" panose="020B0806030902050204" pitchFamily="34" charset="0"/>
              </a:rPr>
              <a:t>04</a:t>
            </a:r>
            <a:endParaRPr lang="en-US" sz="13000">
              <a:solidFill>
                <a:schemeClr val="bg1"/>
              </a:solidFill>
              <a:latin typeface="Impact" panose="020B0806030902050204" pitchFamily="34" charset="0"/>
              <a:cs typeface="Impact" panose="020B0806030902050204" pitchFamily="34" charset="0"/>
            </a:endParaRPr>
          </a:p>
        </p:txBody>
      </p:sp>
      <p:cxnSp>
        <p:nvCxnSpPr>
          <p:cNvPr id="4" name="Straight Connector 3"/>
          <p:cNvCxnSpPr/>
          <p:nvPr/>
        </p:nvCxnSpPr>
        <p:spPr>
          <a:xfrm flipV="1">
            <a:off x="360680" y="3584575"/>
            <a:ext cx="242951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60680" y="3714115"/>
            <a:ext cx="2430145" cy="706755"/>
          </a:xfrm>
          <a:prstGeom prst="rect">
            <a:avLst/>
          </a:prstGeom>
          <a:noFill/>
        </p:spPr>
        <p:txBody>
          <a:bodyPr wrap="square" rtlCol="0">
            <a:spAutoFit/>
          </a:bodyPr>
          <a:p>
            <a:pPr algn="ctr"/>
            <a:r>
              <a:rPr lang="en-US" sz="2000" b="1">
                <a:solidFill>
                  <a:schemeClr val="bg1"/>
                </a:solidFill>
              </a:rPr>
              <a:t>BUSINESS MODEL</a:t>
            </a:r>
            <a:endParaRPr lang="en-US" sz="2000" b="1">
              <a:solidFill>
                <a:schemeClr val="bg1"/>
              </a:solidFill>
            </a:endParaRPr>
          </a:p>
        </p:txBody>
      </p:sp>
      <p:sp>
        <p:nvSpPr>
          <p:cNvPr id="8" name="Text Box 7"/>
          <p:cNvSpPr txBox="1"/>
          <p:nvPr/>
        </p:nvSpPr>
        <p:spPr>
          <a:xfrm>
            <a:off x="3695700" y="340360"/>
            <a:ext cx="7982585" cy="6062345"/>
          </a:xfrm>
          <a:prstGeom prst="rect">
            <a:avLst/>
          </a:prstGeom>
          <a:noFill/>
        </p:spPr>
        <p:txBody>
          <a:bodyPr wrap="square" rtlCol="0">
            <a:spAutoFit/>
          </a:bodyPr>
          <a:p>
            <a:r>
              <a:rPr lang="en-US" sz="2400" b="1" u="sng">
                <a:latin typeface="Times New Roman" panose="02020603050405020304" charset="0"/>
                <a:cs typeface="Times New Roman" panose="02020603050405020304" charset="0"/>
              </a:rPr>
              <a:t>Mission Statement:</a:t>
            </a:r>
            <a:r>
              <a:rPr lang="en-US" sz="2000">
                <a:latin typeface="Times New Roman" panose="02020603050405020304" charset="0"/>
                <a:cs typeface="Times New Roman" panose="02020603050405020304" charset="0"/>
              </a:rPr>
              <a:t> Our mission is to provide efficient and sustainable traffic management solutions using artificial intelligence (AI) technology to optimize traffic flow and reduce congestion, leading to cost savings, improved air quality, and increased safety on the roads.</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r>
              <a:rPr lang="en-US" sz="2400" b="1" u="sng">
                <a:latin typeface="Times New Roman" panose="02020603050405020304" charset="0"/>
                <a:cs typeface="Times New Roman" panose="02020603050405020304" charset="0"/>
              </a:rPr>
              <a:t>Key Activities:</a:t>
            </a:r>
            <a:endParaRPr lang="en-US" sz="2400" b="1" u="sng">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000">
                <a:latin typeface="Times New Roman" panose="02020603050405020304" charset="0"/>
                <a:cs typeface="Times New Roman" panose="02020603050405020304" charset="0"/>
              </a:rPr>
              <a:t>Develop and implement AI-powered traffic management systems that collect real-time data from cameras, sensors, and traffic management centers.</a:t>
            </a:r>
            <a:endParaRPr lang="en-US" sz="20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000">
                <a:latin typeface="Times New Roman" panose="02020603050405020304" charset="0"/>
                <a:cs typeface="Times New Roman" panose="02020603050405020304" charset="0"/>
              </a:rPr>
              <a:t>Use machine learning algorithms to predict traffic patterns and optimize traffic light timings to reduce congestion, travel times, fuel consumption, and vehicle wear and tear.</a:t>
            </a:r>
            <a:endParaRPr lang="en-US" sz="20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000">
                <a:latin typeface="Times New Roman" panose="02020603050405020304" charset="0"/>
                <a:cs typeface="Times New Roman" panose="02020603050405020304" charset="0"/>
              </a:rPr>
              <a:t>Provide ongoing maintenance and support for our systems to ensure their optimal performance.</a:t>
            </a:r>
            <a:endParaRPr lang="en-US" sz="20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000">
                <a:latin typeface="Times New Roman" panose="02020603050405020304" charset="0"/>
                <a:cs typeface="Times New Roman" panose="02020603050405020304" charset="0"/>
              </a:rPr>
              <a:t>Collaborate with local governments, transportation authorities, and businesses to customize our solutions to their unique traffic management needs.</a:t>
            </a:r>
            <a:endParaRPr lang="en-US" sz="20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000">
                <a:latin typeface="Times New Roman" panose="02020603050405020304" charset="0"/>
                <a:cs typeface="Times New Roman" panose="02020603050405020304" charset="0"/>
              </a:rPr>
              <a:t>Conduct ongoing research and development to improve our technologies and stay ahead of emerging trends in traffic management.</a:t>
            </a:r>
            <a:endParaRPr lang="en-US"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59460" y="795655"/>
            <a:ext cx="10852785" cy="4892675"/>
          </a:xfrm>
          <a:prstGeom prst="rect">
            <a:avLst/>
          </a:prstGeom>
          <a:noFill/>
        </p:spPr>
        <p:txBody>
          <a:bodyPr wrap="square" rtlCol="0" anchor="t">
            <a:spAutoFit/>
          </a:bodyPr>
          <a:p>
            <a:r>
              <a:rPr lang="en-US" sz="2400" b="1" u="sng">
                <a:latin typeface="Times New Roman" panose="02020603050405020304" charset="0"/>
                <a:cs typeface="Times New Roman" panose="02020603050405020304" charset="0"/>
              </a:rPr>
              <a:t>Revenue Streams:</a:t>
            </a:r>
            <a:endParaRPr lang="en-US" sz="24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a:latin typeface="Times New Roman" panose="02020603050405020304" charset="0"/>
                <a:cs typeface="Times New Roman" panose="02020603050405020304" charset="0"/>
              </a:rPr>
              <a:t>Sales of AI traffic management systems to local governments, transportation authorities, and businesses.</a:t>
            </a: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a:latin typeface="Times New Roman" panose="02020603050405020304" charset="0"/>
                <a:cs typeface="Times New Roman" panose="02020603050405020304" charset="0"/>
              </a:rPr>
              <a:t>Maintenance and support services for our systems.</a:t>
            </a: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a:latin typeface="Times New Roman" panose="02020603050405020304" charset="0"/>
                <a:cs typeface="Times New Roman" panose="02020603050405020304" charset="0"/>
              </a:rPr>
              <a:t>Data analytics and insights services to help our clients optimize their traffic management strategies.</a:t>
            </a:r>
            <a:endParaRPr lang="en-US" sz="2200">
              <a:latin typeface="Times New Roman" panose="02020603050405020304" charset="0"/>
              <a:cs typeface="Times New Roman" panose="02020603050405020304" charset="0"/>
            </a:endParaRPr>
          </a:p>
          <a:p>
            <a:endParaRPr lang="en-US" sz="2200">
              <a:latin typeface="Times New Roman" panose="02020603050405020304" charset="0"/>
              <a:cs typeface="Times New Roman" panose="02020603050405020304" charset="0"/>
            </a:endParaRPr>
          </a:p>
          <a:p>
            <a:r>
              <a:rPr lang="en-US" sz="2400" b="1" u="sng">
                <a:latin typeface="Times New Roman" panose="02020603050405020304" charset="0"/>
                <a:cs typeface="Times New Roman" panose="02020603050405020304" charset="0"/>
              </a:rPr>
              <a:t>Key Resources:</a:t>
            </a:r>
            <a:endParaRPr lang="en-US" sz="24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a:latin typeface="Times New Roman" panose="02020603050405020304" charset="0"/>
                <a:cs typeface="Times New Roman" panose="02020603050405020304" charset="0"/>
              </a:rPr>
              <a:t>Skilled engineers, data scientists, and software developers to design, build, and maintain our AI traffic management systems.</a:t>
            </a: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a:latin typeface="Times New Roman" panose="02020603050405020304" charset="0"/>
                <a:cs typeface="Times New Roman" panose="02020603050405020304" charset="0"/>
              </a:rPr>
              <a:t>Robust data collection and analysis infrastructure.</a:t>
            </a:r>
            <a:endParaRPr lang="en-US" sz="2200">
              <a:latin typeface="Times New Roman" panose="02020603050405020304" charset="0"/>
              <a:cs typeface="Times New Roman" panose="02020603050405020304" charset="0"/>
            </a:endParaRPr>
          </a:p>
          <a:p>
            <a:pPr marL="285750" indent="-285750">
              <a:buFont typeface="Wingdings" panose="05000000000000000000" charset="0"/>
              <a:buChar char="v"/>
            </a:pPr>
            <a:r>
              <a:rPr lang="en-US" sz="2200">
                <a:latin typeface="Times New Roman" panose="02020603050405020304" charset="0"/>
                <a:cs typeface="Times New Roman" panose="02020603050405020304" charset="0"/>
              </a:rPr>
              <a:t>Strong partnerships with transportation authorities, local governments, and businesses to collaborate on research and development, as well as customization and implementation of our solutions.</a:t>
            </a:r>
            <a:endParaRPr lang="en-US" sz="2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79120" y="508000"/>
            <a:ext cx="11094720" cy="4892675"/>
          </a:xfrm>
          <a:prstGeom prst="rect">
            <a:avLst/>
          </a:prstGeom>
          <a:noFill/>
        </p:spPr>
        <p:txBody>
          <a:bodyPr wrap="square" rtlCol="0" anchor="t">
            <a:spAutoFit/>
          </a:bodyPr>
          <a:p>
            <a:r>
              <a:rPr lang="en-US" sz="2400" b="1" u="sng">
                <a:latin typeface="Times New Roman" panose="02020603050405020304" charset="0"/>
                <a:cs typeface="Times New Roman" panose="02020603050405020304" charset="0"/>
              </a:rPr>
              <a:t>Key Partners:</a:t>
            </a:r>
            <a:endParaRPr lang="en-US" sz="22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200">
                <a:latin typeface="Times New Roman" panose="02020603050405020304" charset="0"/>
                <a:cs typeface="Times New Roman" panose="02020603050405020304" charset="0"/>
              </a:rPr>
              <a:t>Transportation authorities, local governments, and businesses to collaborate on research and development, as well as customization and implementation of our solutions.</a:t>
            </a:r>
            <a:endParaRPr lang="en-US" sz="22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200">
                <a:latin typeface="Times New Roman" panose="02020603050405020304" charset="0"/>
                <a:cs typeface="Times New Roman" panose="02020603050405020304" charset="0"/>
              </a:rPr>
              <a:t>Hardware and software vendors to provide the necessary infrastructure for our systems.</a:t>
            </a:r>
            <a:endParaRPr lang="en-US" sz="22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200">
                <a:latin typeface="Times New Roman" panose="02020603050405020304" charset="0"/>
                <a:cs typeface="Times New Roman" panose="02020603050405020304" charset="0"/>
              </a:rPr>
              <a:t>Data analytics and insights providers to help us generate meaningful insights from the traffic data collected by our systems.</a:t>
            </a:r>
            <a:endParaRPr lang="en-US" sz="2200">
              <a:latin typeface="Times New Roman" panose="02020603050405020304" charset="0"/>
              <a:cs typeface="Times New Roman" panose="02020603050405020304" charset="0"/>
            </a:endParaRPr>
          </a:p>
          <a:p>
            <a:endParaRPr lang="en-US" sz="2200">
              <a:latin typeface="Times New Roman" panose="02020603050405020304" charset="0"/>
              <a:cs typeface="Times New Roman" panose="02020603050405020304" charset="0"/>
            </a:endParaRPr>
          </a:p>
          <a:p>
            <a:r>
              <a:rPr lang="en-US" sz="2400" b="1" u="sng">
                <a:latin typeface="Times New Roman" panose="02020603050405020304" charset="0"/>
                <a:cs typeface="Times New Roman" panose="02020603050405020304" charset="0"/>
              </a:rPr>
              <a:t>Key Metrics:</a:t>
            </a:r>
            <a:endParaRPr lang="en-US" sz="2400" b="1" u="sng">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200">
                <a:latin typeface="Times New Roman" panose="02020603050405020304" charset="0"/>
                <a:cs typeface="Times New Roman" panose="02020603050405020304" charset="0"/>
              </a:rPr>
              <a:t>Reduction in travel times and congestion in areas where our systems are implemented.</a:t>
            </a:r>
            <a:endParaRPr lang="en-US" sz="22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200">
                <a:latin typeface="Times New Roman" panose="02020603050405020304" charset="0"/>
                <a:cs typeface="Times New Roman" panose="02020603050405020304" charset="0"/>
              </a:rPr>
              <a:t>Increased safety on the roads, measured by the number of accidents and traffic violations reported.</a:t>
            </a:r>
            <a:endParaRPr lang="en-US" sz="22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200">
                <a:latin typeface="Times New Roman" panose="02020603050405020304" charset="0"/>
                <a:cs typeface="Times New Roman" panose="02020603050405020304" charset="0"/>
              </a:rPr>
              <a:t>Cost savings for our clients resulting from optimized traffic management strategies.</a:t>
            </a:r>
            <a:endParaRPr lang="en-US" sz="2200">
              <a:latin typeface="Times New Roman" panose="02020603050405020304" charset="0"/>
              <a:cs typeface="Times New Roman" panose="02020603050405020304" charset="0"/>
            </a:endParaRPr>
          </a:p>
          <a:p>
            <a:pPr marL="342900" indent="-342900">
              <a:buFont typeface="Wingdings" panose="05000000000000000000" charset="0"/>
              <a:buChar char="v"/>
            </a:pPr>
            <a:r>
              <a:rPr lang="en-US" sz="2200">
                <a:latin typeface="Times New Roman" panose="02020603050405020304" charset="0"/>
                <a:cs typeface="Times New Roman" panose="02020603050405020304" charset="0"/>
              </a:rPr>
              <a:t>Improved air quality, measured by reductions in air pollutants in areas where our systems are implemented.</a:t>
            </a:r>
            <a:endParaRPr lang="en-US" sz="2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5441</Words>
  <Application>WPS Presentation</Application>
  <PresentationFormat>宽屏</PresentationFormat>
  <Paragraphs>132</Paragraphs>
  <Slides>12</Slides>
  <Notes>13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vt:lpstr>
      <vt:lpstr>SimSun</vt:lpstr>
      <vt:lpstr>Wingdings</vt:lpstr>
      <vt:lpstr>Impact</vt:lpstr>
      <vt:lpstr>Times New Roman</vt:lpstr>
      <vt:lpstr>Wingdings</vt:lpstr>
      <vt:lpstr>Microsoft YaHei</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格迪天</dc:creator>
  <cp:lastModifiedBy>adity</cp:lastModifiedBy>
  <cp:revision>34</cp:revision>
  <dcterms:created xsi:type="dcterms:W3CDTF">2027-12-31T16:00:00Z</dcterms:created>
  <dcterms:modified xsi:type="dcterms:W3CDTF">2023-05-09T08:36:23Z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4716FF960AFE43D78A5975F18BAB1EF0</vt:lpwstr>
  </property>
</Properties>
</file>